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50" d="100"/>
          <a:sy n="50" d="100"/>
        </p:scale>
        <p:origin x="312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DB78A697-9D75-4DE8-8C28-1296A6CF43C1}" type="datetimeFigureOut">
              <a:rPr lang="en-US" dirty="0"/>
              <a:t>2/12/2016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9144" y="4882896"/>
            <a:ext cx="4050792" cy="1197864"/>
          </a:xfrm>
          <a:noFill/>
        </p:spPr>
        <p:txBody>
          <a:bodyPr wrap="square" rtlCol="0">
            <a:spAutoFit/>
          </a:bodyPr>
          <a:lstStyle>
            <a:lvl1pPr>
              <a:defRPr lang="en-US" sz="5400" dirty="0"/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075A-B3CA-4308-8288-4AA3FDE33D80}" type="datetimeFigureOut">
              <a:rPr lang="en-US" dirty="0"/>
              <a:t>2/12/2016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4B8D-FEEF-4ACC-AE11-BD533592BCDC}" type="datetimeFigureOut">
              <a:rPr lang="en-US" dirty="0"/>
              <a:t>2/12/2016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6006-7E0B-4944-9FC8-8FFECA54B11C}" type="datetimeFigureOut">
              <a:rPr lang="en-US" dirty="0"/>
              <a:t>2/12/2016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3413-B80B-4905-8668-7292F4C8B0D5}" type="datetimeFigureOut">
              <a:rPr lang="en-US" dirty="0"/>
              <a:t>2/12/2016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19662-C6A4-45F9-A235-129F0C1DEF43}" type="datetimeFigureOut">
              <a:rPr lang="en-US" dirty="0"/>
              <a:t>2/12/2016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BB764-976A-4040-BDCA-252C91CEE939}" type="datetimeFigureOut">
              <a:rPr lang="en-US" dirty="0"/>
              <a:t>2/12/2016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FC935-CE77-4008-BAD9-6108F00BE393}" type="datetimeFigureOut">
              <a:rPr lang="en-US" dirty="0"/>
              <a:t>2/12/2016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62D5-4244-4B26-B385-E71032EABECD}" type="datetimeFigureOut">
              <a:rPr lang="en-US" dirty="0"/>
              <a:t>2/12/2016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D967-1B7E-40AA-AAF7-BA98E0E039F7}" type="datetimeFigureOut">
              <a:rPr lang="en-US" dirty="0"/>
              <a:t>2/12/2016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1490F-3E6A-4544-9694-22B6007FE3C6}" type="datetimeFigureOut">
              <a:rPr lang="en-US" dirty="0"/>
              <a:t>2/12/2016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F9620-38BC-4982-922B-C904A70C41DD}" type="datetimeFigureOut">
              <a:rPr lang="en-US" dirty="0"/>
              <a:t>2/12/2016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6FC6-E80E-40CB-B83C-A6FFE3EF0BA6}" type="datetimeFigureOut">
              <a:rPr lang="en-US" dirty="0"/>
              <a:t>2/12/2016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863F-52DC-41B2-9D00-5A4E5632AC32}" type="datetimeFigureOut">
              <a:rPr lang="en-US" dirty="0"/>
              <a:t>2/12/2016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5614-3909-43DC-A067-7F9842F8B81D}" type="datetimeFigureOut">
              <a:rPr lang="en-US" dirty="0"/>
              <a:t>2/12/2016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29323-6A73-409C-86A6-9EAF0F851121}" type="datetimeFigureOut">
              <a:rPr lang="en-US" dirty="0"/>
              <a:t>2/12/2016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0176-F1D3-49EC-82F4-0915A3AC4184}" type="datetimeFigureOut">
              <a:rPr lang="en-US" dirty="0"/>
              <a:t>2/12/2016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0172865-FBF0-458A-BAFF-4F75173770F5}" type="datetimeFigureOut">
              <a:rPr lang="en-US" dirty="0"/>
              <a:t>2/12/2016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Tröllaþema</a:t>
            </a:r>
            <a:endParaRPr lang="is-I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s-IS" dirty="0" smtClean="0"/>
              <a:t>Lestrarátak 2016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645363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8. bekkur</a:t>
            </a:r>
            <a:endParaRPr lang="is-I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620" y="992777"/>
            <a:ext cx="6209091" cy="4656819"/>
          </a:xfrm>
        </p:spPr>
      </p:pic>
      <p:sp>
        <p:nvSpPr>
          <p:cNvPr id="5" name="TextBox 4"/>
          <p:cNvSpPr txBox="1"/>
          <p:nvPr/>
        </p:nvSpPr>
        <p:spPr>
          <a:xfrm>
            <a:off x="391887" y="2194559"/>
            <a:ext cx="39188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 smtClean="0">
                <a:latin typeface="Comic Sans MS" panose="030F0702030302020204" pitchFamily="66" charset="0"/>
              </a:rPr>
              <a:t>8. ÖÆH </a:t>
            </a:r>
            <a:r>
              <a:rPr lang="is-IS" sz="2800" dirty="0" smtClean="0">
                <a:latin typeface="Comic Sans MS" panose="030F0702030302020204" pitchFamily="66" charset="0"/>
              </a:rPr>
              <a:t>las í </a:t>
            </a:r>
          </a:p>
          <a:p>
            <a:r>
              <a:rPr lang="is-IS" sz="2800" dirty="0" smtClean="0">
                <a:latin typeface="Comic Sans MS" panose="030F0702030302020204" pitchFamily="66" charset="0"/>
              </a:rPr>
              <a:t>7.360 mínútur </a:t>
            </a:r>
          </a:p>
          <a:p>
            <a:endParaRPr lang="is-IS" sz="2800" dirty="0" smtClean="0">
              <a:latin typeface="Comic Sans MS" panose="030F0702030302020204" pitchFamily="66" charset="0"/>
            </a:endParaRPr>
          </a:p>
          <a:p>
            <a:r>
              <a:rPr lang="is-IS" sz="2800" dirty="0" smtClean="0">
                <a:latin typeface="Comic Sans MS" panose="030F0702030302020204" pitchFamily="66" charset="0"/>
              </a:rPr>
              <a:t>Að meðaltali las hver nemandi í 460 mínútur (7,7 klst).</a:t>
            </a:r>
            <a:endParaRPr lang="is-IS" sz="28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2713" y="5760617"/>
            <a:ext cx="428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Bættu sig um 22 atkvæði</a:t>
            </a:r>
            <a:endParaRPr lang="is-IS" dirty="0">
              <a:solidFill>
                <a:schemeClr val="bg1">
                  <a:lumMod val="9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60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9. bekkur</a:t>
            </a:r>
            <a:endParaRPr lang="is-I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7776" y="1041677"/>
            <a:ext cx="5722300" cy="4291724"/>
          </a:xfrm>
        </p:spPr>
      </p:pic>
      <p:sp>
        <p:nvSpPr>
          <p:cNvPr id="5" name="TextBox 4"/>
          <p:cNvSpPr txBox="1"/>
          <p:nvPr/>
        </p:nvSpPr>
        <p:spPr>
          <a:xfrm>
            <a:off x="391887" y="1837765"/>
            <a:ext cx="53432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 smtClean="0">
                <a:latin typeface="Comic Sans MS" panose="030F0702030302020204" pitchFamily="66" charset="0"/>
              </a:rPr>
              <a:t>9. BB </a:t>
            </a:r>
            <a:r>
              <a:rPr lang="is-IS" sz="2800" dirty="0" smtClean="0">
                <a:latin typeface="Comic Sans MS" panose="030F0702030302020204" pitchFamily="66" charset="0"/>
              </a:rPr>
              <a:t>bættu sig um 431 atkvæði eða að meðaltali 18 atkvæði á nemanda. Þau lásu lásu í 8280 mínútur, samtals tæpir 6 sólarhringar.</a:t>
            </a:r>
          </a:p>
          <a:p>
            <a:endParaRPr lang="is-IS" sz="2800" dirty="0" smtClean="0">
              <a:latin typeface="Comic Sans MS" panose="030F0702030302020204" pitchFamily="66" charset="0"/>
            </a:endParaRPr>
          </a:p>
          <a:p>
            <a:r>
              <a:rPr lang="is-IS" sz="2800" dirty="0" smtClean="0">
                <a:latin typeface="Comic Sans MS" panose="030F0702030302020204" pitchFamily="66" charset="0"/>
              </a:rPr>
              <a:t>Að meðaltali las hver nemandi í 345 mínútur (5,75 klst).</a:t>
            </a:r>
            <a:endParaRPr lang="is-IS" sz="28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2713" y="5760617"/>
            <a:ext cx="428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Bættu sig um 18 atkvæði</a:t>
            </a:r>
            <a:endParaRPr lang="is-IS" dirty="0">
              <a:solidFill>
                <a:schemeClr val="bg1">
                  <a:lumMod val="9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222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10. bekkur</a:t>
            </a:r>
            <a:endParaRPr lang="is-I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82" y="685800"/>
            <a:ext cx="6387738" cy="4790804"/>
          </a:xfrm>
        </p:spPr>
      </p:pic>
      <p:sp>
        <p:nvSpPr>
          <p:cNvPr id="5" name="TextBox 4"/>
          <p:cNvSpPr txBox="1"/>
          <p:nvPr/>
        </p:nvSpPr>
        <p:spPr>
          <a:xfrm>
            <a:off x="1142713" y="5760617"/>
            <a:ext cx="428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Bættu sig um 13 atkvæði</a:t>
            </a:r>
            <a:endParaRPr lang="is-IS" dirty="0">
              <a:solidFill>
                <a:schemeClr val="bg1">
                  <a:lumMod val="9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887" y="2194559"/>
            <a:ext cx="39188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i="1" dirty="0" smtClean="0">
                <a:latin typeface="Comic Sans MS" panose="030F0702030302020204" pitchFamily="66" charset="0"/>
              </a:rPr>
              <a:t>10. RLG </a:t>
            </a:r>
            <a:r>
              <a:rPr lang="is-IS" sz="2800" i="1" dirty="0" smtClean="0">
                <a:latin typeface="Comic Sans MS" panose="030F0702030302020204" pitchFamily="66" charset="0"/>
              </a:rPr>
              <a:t>las í </a:t>
            </a:r>
          </a:p>
          <a:p>
            <a:r>
              <a:rPr lang="is-IS" sz="2800" i="1" dirty="0" smtClean="0">
                <a:latin typeface="Comic Sans MS" panose="030F0702030302020204" pitchFamily="66" charset="0"/>
              </a:rPr>
              <a:t>54 mínútur </a:t>
            </a:r>
          </a:p>
          <a:p>
            <a:endParaRPr lang="is-IS" sz="2800" i="1" dirty="0" smtClean="0">
              <a:latin typeface="Comic Sans MS" panose="030F0702030302020204" pitchFamily="66" charset="0"/>
            </a:endParaRPr>
          </a:p>
          <a:p>
            <a:r>
              <a:rPr lang="is-IS" sz="2800" i="1" dirty="0" smtClean="0">
                <a:latin typeface="Comic Sans MS" panose="030F0702030302020204" pitchFamily="66" charset="0"/>
              </a:rPr>
              <a:t>Að meðaltali las hver nemandi í 451 mínútur (7,5klst).</a:t>
            </a:r>
            <a:endParaRPr lang="is-IS" sz="28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313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Ásgarður</a:t>
            </a:r>
            <a:endParaRPr lang="is-I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190" y="2265194"/>
            <a:ext cx="3807109" cy="285533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6352" y="2265194"/>
            <a:ext cx="3807110" cy="2855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36312" y="2391033"/>
            <a:ext cx="3663293" cy="27474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807" y="127297"/>
            <a:ext cx="5734594" cy="180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35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1. bekkur</a:t>
            </a:r>
            <a:endParaRPr lang="is-I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0754" y="929208"/>
            <a:ext cx="6107899" cy="4580923"/>
          </a:xfrm>
        </p:spPr>
      </p:pic>
      <p:sp>
        <p:nvSpPr>
          <p:cNvPr id="6" name="TextBox 5"/>
          <p:cNvSpPr txBox="1"/>
          <p:nvPr/>
        </p:nvSpPr>
        <p:spPr>
          <a:xfrm>
            <a:off x="287383" y="1833667"/>
            <a:ext cx="43238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b="1" dirty="0" smtClean="0">
                <a:latin typeface="Comic Sans MS" panose="030F0702030302020204" pitchFamily="66" charset="0"/>
              </a:rPr>
              <a:t>1. ÁÖÓ </a:t>
            </a:r>
            <a:r>
              <a:rPr lang="is-IS" sz="2000" dirty="0" smtClean="0">
                <a:latin typeface="Comic Sans MS" panose="030F0702030302020204" pitchFamily="66" charset="0"/>
              </a:rPr>
              <a:t>las í </a:t>
            </a:r>
          </a:p>
          <a:p>
            <a:r>
              <a:rPr lang="is-IS" sz="2000" dirty="0" smtClean="0">
                <a:latin typeface="Comic Sans MS" panose="030F0702030302020204" pitchFamily="66" charset="0"/>
              </a:rPr>
              <a:t>7.768 mínútur </a:t>
            </a:r>
          </a:p>
          <a:p>
            <a:endParaRPr lang="is-IS" sz="2000" dirty="0" smtClean="0">
              <a:latin typeface="Comic Sans MS" panose="030F0702030302020204" pitchFamily="66" charset="0"/>
            </a:endParaRPr>
          </a:p>
          <a:p>
            <a:r>
              <a:rPr lang="is-IS" sz="2000" dirty="0" smtClean="0">
                <a:latin typeface="Comic Sans MS" panose="030F0702030302020204" pitchFamily="66" charset="0"/>
              </a:rPr>
              <a:t>Að meðaltali las hver nemandi </a:t>
            </a:r>
          </a:p>
          <a:p>
            <a:r>
              <a:rPr lang="is-IS" sz="2000" dirty="0" smtClean="0">
                <a:latin typeface="Comic Sans MS" panose="030F0702030302020204" pitchFamily="66" charset="0"/>
              </a:rPr>
              <a:t>555 mínútur (9,25 klst).</a:t>
            </a:r>
            <a:endParaRPr lang="is-IS" sz="20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0436" y="3797142"/>
            <a:ext cx="43238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b="1" dirty="0" smtClean="0">
                <a:latin typeface="Comic Sans MS" panose="030F0702030302020204" pitchFamily="66" charset="0"/>
              </a:rPr>
              <a:t>1. SFÞ </a:t>
            </a:r>
            <a:r>
              <a:rPr lang="is-IS" sz="2000" dirty="0" smtClean="0">
                <a:latin typeface="Comic Sans MS" panose="030F0702030302020204" pitchFamily="66" charset="0"/>
              </a:rPr>
              <a:t>las í </a:t>
            </a:r>
          </a:p>
          <a:p>
            <a:r>
              <a:rPr lang="is-IS" sz="2000" dirty="0" smtClean="0">
                <a:latin typeface="Comic Sans MS" panose="030F0702030302020204" pitchFamily="66" charset="0"/>
              </a:rPr>
              <a:t>7.774 mínútur </a:t>
            </a:r>
          </a:p>
          <a:p>
            <a:endParaRPr lang="is-IS" sz="2000" dirty="0" smtClean="0">
              <a:latin typeface="Comic Sans MS" panose="030F0702030302020204" pitchFamily="66" charset="0"/>
            </a:endParaRPr>
          </a:p>
          <a:p>
            <a:r>
              <a:rPr lang="is-IS" sz="2000" dirty="0" smtClean="0">
                <a:latin typeface="Comic Sans MS" panose="030F0702030302020204" pitchFamily="66" charset="0"/>
              </a:rPr>
              <a:t>Að meðaltali las hver nemandi </a:t>
            </a:r>
          </a:p>
          <a:p>
            <a:r>
              <a:rPr lang="is-IS" sz="2000" dirty="0" smtClean="0">
                <a:latin typeface="Comic Sans MS" panose="030F0702030302020204" pitchFamily="66" charset="0"/>
              </a:rPr>
              <a:t>598 mínútur (9,97 klst).</a:t>
            </a:r>
            <a:endParaRPr lang="is-IS" sz="20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2713" y="5760617"/>
            <a:ext cx="428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Bættu sig um 11,7 atkvæði</a:t>
            </a:r>
            <a:endParaRPr lang="is-IS" dirty="0">
              <a:solidFill>
                <a:schemeClr val="bg1">
                  <a:lumMod val="9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428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2. bekkur</a:t>
            </a:r>
            <a:endParaRPr lang="is-I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053" y="685800"/>
            <a:ext cx="6661935" cy="4996452"/>
          </a:xfrm>
        </p:spPr>
      </p:pic>
      <p:sp>
        <p:nvSpPr>
          <p:cNvPr id="5" name="TextBox 4"/>
          <p:cNvSpPr txBox="1"/>
          <p:nvPr/>
        </p:nvSpPr>
        <p:spPr>
          <a:xfrm>
            <a:off x="274320" y="1933304"/>
            <a:ext cx="411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b="1" dirty="0" smtClean="0">
                <a:latin typeface="Comic Sans MS" panose="030F0702030302020204" pitchFamily="66" charset="0"/>
              </a:rPr>
              <a:t>2. ÍRJ </a:t>
            </a:r>
            <a:r>
              <a:rPr lang="is-IS" sz="2000" dirty="0" smtClean="0">
                <a:latin typeface="Comic Sans MS" panose="030F0702030302020204" pitchFamily="66" charset="0"/>
              </a:rPr>
              <a:t>las í 8820 mínútur.</a:t>
            </a:r>
          </a:p>
          <a:p>
            <a:r>
              <a:rPr lang="is-IS" sz="2000" dirty="0" smtClean="0">
                <a:latin typeface="Comic Sans MS" panose="030F0702030302020204" pitchFamily="66" charset="0"/>
              </a:rPr>
              <a:t>Að meðaltali las hver nemandi 630 mínútur (10,5 klst).</a:t>
            </a:r>
            <a:endParaRPr lang="is-IS" sz="2000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1" y="4137801"/>
            <a:ext cx="38274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2000" b="1" dirty="0">
                <a:latin typeface="Comic Sans MS" panose="030F0702030302020204" pitchFamily="66" charset="0"/>
              </a:rPr>
              <a:t>2. </a:t>
            </a:r>
            <a:r>
              <a:rPr lang="is-IS" sz="2000" b="1" dirty="0" smtClean="0">
                <a:latin typeface="Comic Sans MS" panose="030F0702030302020204" pitchFamily="66" charset="0"/>
              </a:rPr>
              <a:t>HS </a:t>
            </a:r>
            <a:r>
              <a:rPr lang="is-IS" sz="2000" dirty="0">
                <a:latin typeface="Comic Sans MS" panose="030F0702030302020204" pitchFamily="66" charset="0"/>
              </a:rPr>
              <a:t>las í </a:t>
            </a:r>
            <a:r>
              <a:rPr lang="is-IS" sz="2000" dirty="0" smtClean="0">
                <a:latin typeface="Comic Sans MS" panose="030F0702030302020204" pitchFamily="66" charset="0"/>
              </a:rPr>
              <a:t>8397 </a:t>
            </a:r>
            <a:r>
              <a:rPr lang="is-IS" sz="2000" dirty="0">
                <a:latin typeface="Comic Sans MS" panose="030F0702030302020204" pitchFamily="66" charset="0"/>
              </a:rPr>
              <a:t>mínútur.</a:t>
            </a:r>
          </a:p>
          <a:p>
            <a:r>
              <a:rPr lang="is-IS" sz="2000" dirty="0">
                <a:latin typeface="Comic Sans MS" panose="030F0702030302020204" pitchFamily="66" charset="0"/>
              </a:rPr>
              <a:t>Að meðaltali las hver nemandi </a:t>
            </a:r>
            <a:r>
              <a:rPr lang="is-IS" sz="2000" dirty="0" smtClean="0">
                <a:latin typeface="Comic Sans MS" panose="030F0702030302020204" pitchFamily="66" charset="0"/>
              </a:rPr>
              <a:t>560 </a:t>
            </a:r>
            <a:r>
              <a:rPr lang="is-IS" sz="2000" dirty="0">
                <a:latin typeface="Comic Sans MS" panose="030F0702030302020204" pitchFamily="66" charset="0"/>
              </a:rPr>
              <a:t>mínútur </a:t>
            </a:r>
            <a:r>
              <a:rPr lang="is-IS" sz="2000" dirty="0" smtClean="0">
                <a:latin typeface="Comic Sans MS" panose="030F0702030302020204" pitchFamily="66" charset="0"/>
              </a:rPr>
              <a:t>(9,33 </a:t>
            </a:r>
            <a:r>
              <a:rPr lang="is-IS" sz="2000" dirty="0">
                <a:latin typeface="Comic Sans MS" panose="030F0702030302020204" pitchFamily="66" charset="0"/>
              </a:rPr>
              <a:t>klst).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2713" y="5760617"/>
            <a:ext cx="428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Bættu sig um 13 atkvæði</a:t>
            </a:r>
            <a:endParaRPr lang="is-IS" dirty="0">
              <a:solidFill>
                <a:schemeClr val="bg1">
                  <a:lumMod val="9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025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3. bekkur</a:t>
            </a:r>
            <a:endParaRPr lang="is-I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2" y="803366"/>
            <a:ext cx="6395871" cy="4796904"/>
          </a:xfrm>
        </p:spPr>
      </p:pic>
      <p:sp>
        <p:nvSpPr>
          <p:cNvPr id="4" name="TextBox 3"/>
          <p:cNvSpPr txBox="1"/>
          <p:nvPr/>
        </p:nvSpPr>
        <p:spPr>
          <a:xfrm>
            <a:off x="391885" y="2194558"/>
            <a:ext cx="43238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b="1" dirty="0" smtClean="0">
                <a:latin typeface="Comic Sans MS" panose="030F0702030302020204" pitchFamily="66" charset="0"/>
              </a:rPr>
              <a:t>3. KÓÁ </a:t>
            </a:r>
            <a:r>
              <a:rPr lang="is-IS" sz="2400" dirty="0" smtClean="0">
                <a:latin typeface="Comic Sans MS" panose="030F0702030302020204" pitchFamily="66" charset="0"/>
              </a:rPr>
              <a:t>las í 10.905 mínútur </a:t>
            </a:r>
          </a:p>
          <a:p>
            <a:endParaRPr lang="is-IS" sz="2400" dirty="0" smtClean="0">
              <a:latin typeface="Comic Sans MS" panose="030F0702030302020204" pitchFamily="66" charset="0"/>
            </a:endParaRPr>
          </a:p>
          <a:p>
            <a:r>
              <a:rPr lang="is-IS" sz="2400" dirty="0" smtClean="0">
                <a:latin typeface="Comic Sans MS" panose="030F0702030302020204" pitchFamily="66" charset="0"/>
              </a:rPr>
              <a:t>Að meðaltali las hver nemandi í 545 mínútur </a:t>
            </a:r>
          </a:p>
          <a:p>
            <a:r>
              <a:rPr lang="is-IS" sz="2400" dirty="0" smtClean="0">
                <a:latin typeface="Comic Sans MS" panose="030F0702030302020204" pitchFamily="66" charset="0"/>
              </a:rPr>
              <a:t>(9 klst).</a:t>
            </a:r>
            <a:endParaRPr lang="is-IS" sz="24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2713" y="5760617"/>
            <a:ext cx="428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Bættu sig um 16,9 atkvæði</a:t>
            </a:r>
            <a:endParaRPr lang="is-IS" dirty="0">
              <a:solidFill>
                <a:schemeClr val="bg1">
                  <a:lumMod val="9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097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4. bekkur</a:t>
            </a:r>
            <a:endParaRPr lang="is-I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1835" y="1001393"/>
            <a:ext cx="5939250" cy="4454436"/>
          </a:xfrm>
        </p:spPr>
      </p:pic>
      <p:sp>
        <p:nvSpPr>
          <p:cNvPr id="5" name="TextBox 4"/>
          <p:cNvSpPr txBox="1"/>
          <p:nvPr/>
        </p:nvSpPr>
        <p:spPr>
          <a:xfrm>
            <a:off x="391886" y="2194559"/>
            <a:ext cx="52773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 smtClean="0">
                <a:latin typeface="Comic Sans MS" panose="030F0702030302020204" pitchFamily="66" charset="0"/>
              </a:rPr>
              <a:t>4. ÞSJ </a:t>
            </a:r>
            <a:r>
              <a:rPr lang="is-IS" sz="2800" dirty="0" smtClean="0">
                <a:latin typeface="Comic Sans MS" panose="030F0702030302020204" pitchFamily="66" charset="0"/>
              </a:rPr>
              <a:t>las í 8824 mínútur </a:t>
            </a:r>
          </a:p>
          <a:p>
            <a:endParaRPr lang="is-IS" sz="2800" dirty="0" smtClean="0">
              <a:latin typeface="Comic Sans MS" panose="030F0702030302020204" pitchFamily="66" charset="0"/>
            </a:endParaRPr>
          </a:p>
          <a:p>
            <a:r>
              <a:rPr lang="is-IS" sz="2800" dirty="0" smtClean="0">
                <a:latin typeface="Comic Sans MS" panose="030F0702030302020204" pitchFamily="66" charset="0"/>
              </a:rPr>
              <a:t>Að meðaltali las hver nemandi í 679 mínútur (11,3 klst).</a:t>
            </a:r>
            <a:endParaRPr lang="is-IS" sz="28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2713" y="5760617"/>
            <a:ext cx="428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Bættu sig um 4,1 atkvæði</a:t>
            </a:r>
            <a:endParaRPr lang="is-IS" dirty="0">
              <a:solidFill>
                <a:schemeClr val="bg1">
                  <a:lumMod val="9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80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5. bekkur</a:t>
            </a:r>
            <a:endParaRPr lang="is-I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6138" y="932202"/>
            <a:ext cx="5585384" cy="4189037"/>
          </a:xfrm>
        </p:spPr>
      </p:pic>
      <p:sp>
        <p:nvSpPr>
          <p:cNvPr id="5" name="TextBox 4"/>
          <p:cNvSpPr txBox="1"/>
          <p:nvPr/>
        </p:nvSpPr>
        <p:spPr>
          <a:xfrm>
            <a:off x="391887" y="2194559"/>
            <a:ext cx="39188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 smtClean="0">
                <a:latin typeface="Comic Sans MS" panose="030F0702030302020204" pitchFamily="66" charset="0"/>
              </a:rPr>
              <a:t>5. VG </a:t>
            </a:r>
            <a:r>
              <a:rPr lang="is-IS" sz="2800" dirty="0" smtClean="0">
                <a:latin typeface="Comic Sans MS" panose="030F0702030302020204" pitchFamily="66" charset="0"/>
              </a:rPr>
              <a:t>las í </a:t>
            </a:r>
          </a:p>
          <a:p>
            <a:r>
              <a:rPr lang="is-IS" sz="2800" dirty="0" smtClean="0">
                <a:latin typeface="Comic Sans MS" panose="030F0702030302020204" pitchFamily="66" charset="0"/>
              </a:rPr>
              <a:t>10.532 mínútur </a:t>
            </a:r>
          </a:p>
          <a:p>
            <a:endParaRPr lang="is-IS" sz="2800" dirty="0" smtClean="0">
              <a:latin typeface="Comic Sans MS" panose="030F0702030302020204" pitchFamily="66" charset="0"/>
            </a:endParaRPr>
          </a:p>
          <a:p>
            <a:r>
              <a:rPr lang="is-IS" sz="2800" dirty="0" smtClean="0">
                <a:latin typeface="Comic Sans MS" panose="030F0702030302020204" pitchFamily="66" charset="0"/>
              </a:rPr>
              <a:t>Að meðaltali las hver nemandi 750 mínútur (12,5 klst).</a:t>
            </a:r>
            <a:endParaRPr lang="is-IS" sz="28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2713" y="5760617"/>
            <a:ext cx="428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Bættu sig um 8,9 atkvæði</a:t>
            </a:r>
            <a:endParaRPr lang="is-IS" dirty="0">
              <a:solidFill>
                <a:schemeClr val="bg1">
                  <a:lumMod val="9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259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6. bekkur</a:t>
            </a:r>
            <a:endParaRPr lang="is-I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561" y="685800"/>
            <a:ext cx="6448122" cy="4836092"/>
          </a:xfrm>
        </p:spPr>
      </p:pic>
      <p:sp>
        <p:nvSpPr>
          <p:cNvPr id="5" name="TextBox 4"/>
          <p:cNvSpPr txBox="1"/>
          <p:nvPr/>
        </p:nvSpPr>
        <p:spPr>
          <a:xfrm>
            <a:off x="391887" y="2194559"/>
            <a:ext cx="39188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 smtClean="0">
                <a:latin typeface="Comic Sans MS" panose="030F0702030302020204" pitchFamily="66" charset="0"/>
              </a:rPr>
              <a:t>6. VHF </a:t>
            </a:r>
            <a:r>
              <a:rPr lang="is-IS" sz="2800" dirty="0" smtClean="0">
                <a:latin typeface="Comic Sans MS" panose="030F0702030302020204" pitchFamily="66" charset="0"/>
              </a:rPr>
              <a:t>las í </a:t>
            </a:r>
          </a:p>
          <a:p>
            <a:r>
              <a:rPr lang="is-IS" sz="2800" dirty="0" smtClean="0">
                <a:latin typeface="Comic Sans MS" panose="030F0702030302020204" pitchFamily="66" charset="0"/>
              </a:rPr>
              <a:t>17.340 mínútur </a:t>
            </a:r>
          </a:p>
          <a:p>
            <a:endParaRPr lang="is-IS" sz="2800" dirty="0" smtClean="0">
              <a:latin typeface="Comic Sans MS" panose="030F0702030302020204" pitchFamily="66" charset="0"/>
            </a:endParaRPr>
          </a:p>
          <a:p>
            <a:r>
              <a:rPr lang="is-IS" sz="2800" dirty="0" smtClean="0">
                <a:latin typeface="Comic Sans MS" panose="030F0702030302020204" pitchFamily="66" charset="0"/>
              </a:rPr>
              <a:t>Að meðaltali las hver nemandi 642 mínútur (10,7 klst).</a:t>
            </a:r>
            <a:endParaRPr lang="is-IS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09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7. bekkur</a:t>
            </a:r>
            <a:endParaRPr lang="is-I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812" y="800441"/>
            <a:ext cx="6395871" cy="4796904"/>
          </a:xfrm>
        </p:spPr>
      </p:pic>
      <p:sp>
        <p:nvSpPr>
          <p:cNvPr id="5" name="TextBox 4"/>
          <p:cNvSpPr txBox="1"/>
          <p:nvPr/>
        </p:nvSpPr>
        <p:spPr>
          <a:xfrm>
            <a:off x="391887" y="2194559"/>
            <a:ext cx="39188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 smtClean="0">
                <a:latin typeface="Comic Sans MS" panose="030F0702030302020204" pitchFamily="66" charset="0"/>
              </a:rPr>
              <a:t>7. FS </a:t>
            </a:r>
            <a:r>
              <a:rPr lang="is-IS" sz="2800" dirty="0" smtClean="0">
                <a:latin typeface="Comic Sans MS" panose="030F0702030302020204" pitchFamily="66" charset="0"/>
              </a:rPr>
              <a:t>las í </a:t>
            </a:r>
          </a:p>
          <a:p>
            <a:r>
              <a:rPr lang="is-IS" sz="2800" dirty="0" smtClean="0">
                <a:latin typeface="Comic Sans MS" panose="030F0702030302020204" pitchFamily="66" charset="0"/>
              </a:rPr>
              <a:t>8576 mínútur </a:t>
            </a:r>
          </a:p>
          <a:p>
            <a:endParaRPr lang="is-IS" sz="2800" dirty="0" smtClean="0">
              <a:latin typeface="Comic Sans MS" panose="030F0702030302020204" pitchFamily="66" charset="0"/>
            </a:endParaRPr>
          </a:p>
          <a:p>
            <a:r>
              <a:rPr lang="is-IS" sz="2800" dirty="0" smtClean="0">
                <a:latin typeface="Comic Sans MS" panose="030F0702030302020204" pitchFamily="66" charset="0"/>
              </a:rPr>
              <a:t>Að meðaltali las hver nemandi 536 mínútur (8,9 klst).</a:t>
            </a:r>
            <a:endParaRPr lang="is-IS" sz="28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2713" y="5760617"/>
            <a:ext cx="428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Bættu sig um 23 atkvæði</a:t>
            </a:r>
            <a:endParaRPr lang="is-IS" dirty="0">
              <a:solidFill>
                <a:schemeClr val="bg1">
                  <a:lumMod val="9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0682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E3530EC-BA5B-407C-9B36-00820F39551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322</TotalTime>
  <Words>322</Words>
  <Application>Microsoft Office PowerPoint</Application>
  <PresentationFormat>Widescreen</PresentationFormat>
  <Paragraphs>66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Comic Sans MS</vt:lpstr>
      <vt:lpstr>Impact</vt:lpstr>
      <vt:lpstr>Main Event</vt:lpstr>
      <vt:lpstr>Tröllaþema</vt:lpstr>
      <vt:lpstr>Ásgarður</vt:lpstr>
      <vt:lpstr>1. bekkur</vt:lpstr>
      <vt:lpstr>2. bekkur</vt:lpstr>
      <vt:lpstr>3. bekkur</vt:lpstr>
      <vt:lpstr>4. bekkur</vt:lpstr>
      <vt:lpstr>5. bekkur</vt:lpstr>
      <vt:lpstr>6. bekkur</vt:lpstr>
      <vt:lpstr>7. bekkur</vt:lpstr>
      <vt:lpstr>8. bekkur</vt:lpstr>
      <vt:lpstr>9. bekkur</vt:lpstr>
      <vt:lpstr>10. bekkur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Tröllaþema</dc:title>
  <dc:creator>Margrét Sigurvinsdóttir</dc:creator>
  <cp:lastModifiedBy>Elín Yngvadóttir</cp:lastModifiedBy>
  <cp:revision>21</cp:revision>
  <dcterms:created xsi:type="dcterms:W3CDTF">2016-02-09T13:31:16Z</dcterms:created>
  <dcterms:modified xsi:type="dcterms:W3CDTF">2016-02-12T14:40:10Z</dcterms:modified>
</cp:coreProperties>
</file>